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169091-0C8C-4981-842F-3D9EF358319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2AD02F-97F5-4BA5-B0E2-59A3B657EE0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4BCCC7-A0AA-4F8B-971E-A9439EE8BE1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DC202A-F7E2-4DC0-BA46-8EF8F39155CA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882107-043D-43DD-9794-A78ECEF312D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EC0ACC-652F-4352-A40C-9671E8B0CAE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33C0AF-8180-48DF-B300-BA10CA6ABBF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1C29A2-3A03-4E86-8B6F-242FBDDF921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64A11A-6AE8-4D52-B5BF-EDBE706BD98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375D53-0238-4015-9C2F-14A49B4F163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8884B3-298A-42B2-9722-2F2F676A96E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2245AA-8092-4EAD-B15A-1832B4291EE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7AE1C4-014F-4A61-9F59-C855BE81E44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122651-A195-48FE-A860-3585715E7C7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80784C-5A02-4A68-86AA-DC8EBEA7E29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81943B-69FA-48D8-8F2A-0A97F47A272A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397D7F-0904-4CCF-8A48-356E2F39998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2DD075-0E98-4450-894C-F9A4498E9D7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462BDA-F62C-47AE-9056-46142A5C4CD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AA32C0-FC3E-46E1-BE8E-66B8CC799BE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0F11AE-8E8A-4382-B5F8-07949732DF4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56A170-255D-4A67-96D3-3296C449AE9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EB6863-6561-4E65-91BD-224EA660DD0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5E9FCC-4AF2-4513-BED5-B6324218B2D6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01546EC-A2CF-4D5D-BB31-EA069767DB4F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</a:t>
            </a:r>
            <a:r>
              <a:rPr b="0" lang="ru-RU" sz="1800" spc="-1" strike="noStrike">
                <a:latin typeface="Arial"/>
              </a:rPr>
              <a:t>заглавия </a:t>
            </a:r>
            <a:r>
              <a:rPr b="0" lang="ru-RU" sz="1800" spc="-1" strike="noStrike">
                <a:latin typeface="Arial"/>
              </a:rPr>
              <a:t>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ECD2DAA-385D-4F1F-8F75-2C1186DEE785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sgrvinod/a-PyTorch-Tutorial-to-Object-Detection" TargetMode="External"/><Relationship Id="rId6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</a:t>
            </a: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number of </a:t>
            </a: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default </a:t>
            </a: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boxes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79" name="Google Shape;672;p88" descr=""/>
          <p:cNvPicPr/>
          <p:nvPr/>
        </p:nvPicPr>
        <p:blipFill>
          <a:blip r:embed="rId1"/>
          <a:stretch/>
        </p:blipFill>
        <p:spPr>
          <a:xfrm>
            <a:off x="1212840" y="1356840"/>
            <a:ext cx="7694640" cy="4820760"/>
          </a:xfrm>
          <a:prstGeom prst="rect">
            <a:avLst/>
          </a:prstGeom>
          <a:ln w="0">
            <a:noFill/>
          </a:ln>
        </p:spPr>
      </p:pic>
      <p:pic>
        <p:nvPicPr>
          <p:cNvPr id="80" name="Google Shape;673;p88" descr=""/>
          <p:cNvPicPr/>
          <p:nvPr/>
        </p:nvPicPr>
        <p:blipFill>
          <a:blip r:embed="rId2"/>
          <a:srcRect l="57127" t="69590" r="23617" b="0"/>
          <a:stretch/>
        </p:blipFill>
        <p:spPr>
          <a:xfrm rot="5400000">
            <a:off x="132480" y="1704600"/>
            <a:ext cx="953640" cy="105048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674;p88" descr=""/>
          <p:cNvPicPr/>
          <p:nvPr/>
        </p:nvPicPr>
        <p:blipFill>
          <a:blip r:embed="rId3"/>
          <a:srcRect l="85902" t="69590" r="1980" b="9600"/>
          <a:stretch/>
        </p:blipFill>
        <p:spPr>
          <a:xfrm rot="5400000">
            <a:off x="481320" y="2686680"/>
            <a:ext cx="570960" cy="7344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675;p88" descr=""/>
          <p:cNvPicPr/>
          <p:nvPr/>
        </p:nvPicPr>
        <p:blipFill>
          <a:blip r:embed="rId4"/>
          <a:srcRect l="43475" t="79268" r="18976" b="0"/>
          <a:stretch/>
        </p:blipFill>
        <p:spPr>
          <a:xfrm rot="5400000">
            <a:off x="-397080" y="4274640"/>
            <a:ext cx="2330640" cy="58572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676;p88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5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coordinate regression loss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9" name="Google Shape;738;p97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10" name="Google Shape;739;p97" descr=""/>
          <p:cNvPicPr/>
          <p:nvPr/>
        </p:nvPicPr>
        <p:blipFill>
          <a:blip r:embed="rId2"/>
          <a:stretch/>
        </p:blipFill>
        <p:spPr>
          <a:xfrm>
            <a:off x="152280" y="1846800"/>
            <a:ext cx="8838360" cy="9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coordinate regression loss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2" name="Google Shape;745;p98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13" name="Google Shape;746;p98" descr=""/>
          <p:cNvPicPr/>
          <p:nvPr/>
        </p:nvPicPr>
        <p:blipFill>
          <a:blip r:embed="rId2"/>
          <a:stretch/>
        </p:blipFill>
        <p:spPr>
          <a:xfrm>
            <a:off x="152280" y="1846800"/>
            <a:ext cx="8838360" cy="92016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747;p98" descr=""/>
          <p:cNvPicPr/>
          <p:nvPr/>
        </p:nvPicPr>
        <p:blipFill>
          <a:blip r:embed="rId3"/>
          <a:stretch/>
        </p:blipFill>
        <p:spPr>
          <a:xfrm>
            <a:off x="1314360" y="3257640"/>
            <a:ext cx="6514200" cy="274860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748;p98"/>
          <p:cNvSpPr/>
          <p:nvPr/>
        </p:nvSpPr>
        <p:spPr>
          <a:xfrm>
            <a:off x="3033000" y="3532320"/>
            <a:ext cx="203400" cy="18612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749;p98"/>
          <p:cNvSpPr/>
          <p:nvPr/>
        </p:nvSpPr>
        <p:spPr>
          <a:xfrm>
            <a:off x="6422400" y="3532320"/>
            <a:ext cx="203400" cy="18612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classification loss + hard negative mining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8" name="Google Shape;755;p99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19" name="Google Shape;756;p99" descr=""/>
          <p:cNvPicPr/>
          <p:nvPr/>
        </p:nvPicPr>
        <p:blipFill>
          <a:blip r:embed="rId2"/>
          <a:stretch/>
        </p:blipFill>
        <p:spPr>
          <a:xfrm>
            <a:off x="152280" y="2926080"/>
            <a:ext cx="8838360" cy="91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classification loss + hard negative mining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1" name="Google Shape;762;p100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22" name="Google Shape;763;p100" descr=""/>
          <p:cNvPicPr/>
          <p:nvPr/>
        </p:nvPicPr>
        <p:blipFill>
          <a:blip r:embed="rId2"/>
          <a:stretch/>
        </p:blipFill>
        <p:spPr>
          <a:xfrm>
            <a:off x="152280" y="5199120"/>
            <a:ext cx="8838360" cy="91980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764;p100" descr=""/>
          <p:cNvPicPr/>
          <p:nvPr/>
        </p:nvPicPr>
        <p:blipFill>
          <a:blip r:embed="rId3"/>
          <a:stretch/>
        </p:blipFill>
        <p:spPr>
          <a:xfrm>
            <a:off x="1338120" y="1509120"/>
            <a:ext cx="6467040" cy="367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classification loss + hard negative mining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5" name="Google Shape;770;p10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26" name="Google Shape;771;p101" descr=""/>
          <p:cNvPicPr/>
          <p:nvPr/>
        </p:nvPicPr>
        <p:blipFill>
          <a:blip r:embed="rId2"/>
          <a:stretch/>
        </p:blipFill>
        <p:spPr>
          <a:xfrm>
            <a:off x="152280" y="5199120"/>
            <a:ext cx="8838360" cy="9198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772;p101" descr=""/>
          <p:cNvPicPr/>
          <p:nvPr/>
        </p:nvPicPr>
        <p:blipFill>
          <a:blip r:embed="rId3"/>
          <a:stretch/>
        </p:blipFill>
        <p:spPr>
          <a:xfrm>
            <a:off x="1338120" y="1509120"/>
            <a:ext cx="6467040" cy="367560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773;p101"/>
          <p:cNvSpPr/>
          <p:nvPr/>
        </p:nvSpPr>
        <p:spPr>
          <a:xfrm>
            <a:off x="2461680" y="6119640"/>
            <a:ext cx="4220280" cy="5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N_hard_negatives = 3 * N_positives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full multibox loss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0" name="Google Shape;779;p102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31" name="Google Shape;780;p102" descr=""/>
          <p:cNvPicPr/>
          <p:nvPr/>
        </p:nvPicPr>
        <p:blipFill>
          <a:blip r:embed="rId2"/>
          <a:stretch/>
        </p:blipFill>
        <p:spPr>
          <a:xfrm>
            <a:off x="152280" y="2646720"/>
            <a:ext cx="8838360" cy="91980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781;p102"/>
          <p:cNvSpPr/>
          <p:nvPr/>
        </p:nvSpPr>
        <p:spPr>
          <a:xfrm>
            <a:off x="2461680" y="3862800"/>
            <a:ext cx="4220280" cy="5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N_hard_negatives = 3 * N_positives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33" name="Google Shape;782;p102" descr=""/>
          <p:cNvPicPr/>
          <p:nvPr/>
        </p:nvPicPr>
        <p:blipFill>
          <a:blip r:embed="rId3"/>
          <a:stretch/>
        </p:blipFill>
        <p:spPr>
          <a:xfrm>
            <a:off x="152280" y="1567440"/>
            <a:ext cx="8838360" cy="92016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783;p102" descr=""/>
          <p:cNvPicPr/>
          <p:nvPr/>
        </p:nvPicPr>
        <p:blipFill>
          <a:blip r:embed="rId4"/>
          <a:srcRect l="34554" t="0" r="37268" b="0"/>
          <a:stretch/>
        </p:blipFill>
        <p:spPr>
          <a:xfrm>
            <a:off x="2203200" y="4584960"/>
            <a:ext cx="4736880" cy="12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788;p103" descr=""/>
          <p:cNvPicPr/>
          <p:nvPr/>
        </p:nvPicPr>
        <p:blipFill>
          <a:blip r:embed="rId1"/>
          <a:stretch/>
        </p:blipFill>
        <p:spPr>
          <a:xfrm>
            <a:off x="1523880" y="2048400"/>
            <a:ext cx="6014520" cy="277128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789;p103"/>
          <p:cNvSpPr/>
          <p:nvPr/>
        </p:nvSpPr>
        <p:spPr>
          <a:xfrm>
            <a:off x="2972880" y="5164200"/>
            <a:ext cx="31978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For each class separately!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non-max suppression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non-max suppression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9" name="Google Shape;796;p104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40" name="Google Shape;797;p104" descr=""/>
          <p:cNvPicPr/>
          <p:nvPr/>
        </p:nvPicPr>
        <p:blipFill>
          <a:blip r:embed="rId2"/>
          <a:stretch/>
        </p:blipFill>
        <p:spPr>
          <a:xfrm>
            <a:off x="306720" y="1509120"/>
            <a:ext cx="853020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non-max suppression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2" name="Google Shape;803;p105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43" name="Google Shape;804;p105" descr=""/>
          <p:cNvPicPr/>
          <p:nvPr/>
        </p:nvPicPr>
        <p:blipFill>
          <a:blip r:embed="rId2"/>
          <a:stretch/>
        </p:blipFill>
        <p:spPr>
          <a:xfrm>
            <a:off x="230400" y="1661400"/>
            <a:ext cx="8682480" cy="486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Summary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11760" y="1628280"/>
            <a:ext cx="8519760" cy="5229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One-stage detectors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In-depth SSD architecture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prediction convolutions 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5" name="Google Shape;682;p89" descr=""/>
          <p:cNvPicPr/>
          <p:nvPr/>
        </p:nvPicPr>
        <p:blipFill>
          <a:blip r:embed="rId1"/>
          <a:stretch/>
        </p:blipFill>
        <p:spPr>
          <a:xfrm>
            <a:off x="231120" y="1356840"/>
            <a:ext cx="8681400" cy="519552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683;p89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prediction scheme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8" name="Google Shape;689;p90" descr=""/>
          <p:cNvPicPr/>
          <p:nvPr/>
        </p:nvPicPr>
        <p:blipFill>
          <a:blip r:embed="rId1"/>
          <a:stretch/>
        </p:blipFill>
        <p:spPr>
          <a:xfrm>
            <a:off x="152280" y="1509120"/>
            <a:ext cx="8838360" cy="426708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690;p90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location coordinates channels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1" name="Google Shape;696;p91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92" name="Google Shape;697;p91" descr=""/>
          <p:cNvPicPr/>
          <p:nvPr/>
        </p:nvPicPr>
        <p:blipFill>
          <a:blip r:embed="rId2"/>
          <a:stretch/>
        </p:blipFill>
        <p:spPr>
          <a:xfrm>
            <a:off x="1375200" y="1356840"/>
            <a:ext cx="6392880" cy="51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classification score channels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4" name="Google Shape;703;p92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95" name="Google Shape;704;p92" descr=""/>
          <p:cNvPicPr/>
          <p:nvPr/>
        </p:nvPicPr>
        <p:blipFill>
          <a:blip r:embed="rId2"/>
          <a:stretch/>
        </p:blipFill>
        <p:spPr>
          <a:xfrm>
            <a:off x="1364400" y="1356840"/>
            <a:ext cx="6414840" cy="50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boxes of FM 9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7" name="Google Shape;710;p93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98" name="Google Shape;711;p93" descr=""/>
          <p:cNvPicPr/>
          <p:nvPr/>
        </p:nvPicPr>
        <p:blipFill>
          <a:blip r:embed="rId2"/>
          <a:stretch/>
        </p:blipFill>
        <p:spPr>
          <a:xfrm>
            <a:off x="1017360" y="1356840"/>
            <a:ext cx="710856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all predicted boxes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0" name="Google Shape;717;p94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01" name="Google Shape;718;p94" descr=""/>
          <p:cNvPicPr/>
          <p:nvPr/>
        </p:nvPicPr>
        <p:blipFill>
          <a:blip r:embed="rId2"/>
          <a:stretch/>
        </p:blipFill>
        <p:spPr>
          <a:xfrm>
            <a:off x="1027440" y="1356840"/>
            <a:ext cx="708840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predictions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3" name="Google Shape;724;p95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04" name="Google Shape;725;p95" descr=""/>
          <p:cNvPicPr/>
          <p:nvPr/>
        </p:nvPicPr>
        <p:blipFill>
          <a:blip r:embed="rId2"/>
          <a:stretch/>
        </p:blipFill>
        <p:spPr>
          <a:xfrm>
            <a:off x="226080" y="1356840"/>
            <a:ext cx="869076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SSD: matching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6" name="Google Shape;731;p96"/>
          <p:cNvSpPr/>
          <p:nvPr/>
        </p:nvSpPr>
        <p:spPr>
          <a:xfrm>
            <a:off x="6720480" y="6602040"/>
            <a:ext cx="2423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https://github.com/sgrvinod/a-PyTorch-Tutorial-to-Object-Detection</a:t>
            </a:r>
            <a:r>
              <a:rPr b="0" lang="ru" sz="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600" spc="-1" strike="noStrike">
              <a:latin typeface="Arial"/>
            </a:endParaRPr>
          </a:p>
        </p:txBody>
      </p:sp>
      <p:pic>
        <p:nvPicPr>
          <p:cNvPr id="107" name="Google Shape;732;p96" descr=""/>
          <p:cNvPicPr/>
          <p:nvPr/>
        </p:nvPicPr>
        <p:blipFill>
          <a:blip r:embed="rId2"/>
          <a:stretch/>
        </p:blipFill>
        <p:spPr>
          <a:xfrm>
            <a:off x="400680" y="1356840"/>
            <a:ext cx="834228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2023-05-04T01:23:32Z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